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64" r:id="rId6"/>
    <p:sldId id="267" r:id="rId7"/>
    <p:sldId id="268" r:id="rId8"/>
    <p:sldId id="265" r:id="rId9"/>
    <p:sldId id="269" r:id="rId10"/>
    <p:sldId id="270" r:id="rId11"/>
    <p:sldId id="262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28F"/>
    <a:srgbClr val="FDE1C7"/>
    <a:srgbClr val="FDD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15994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5360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7540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248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75720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48145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0593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Manuel Macieira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–Manuel Macieira</a:t>
            </a:r>
          </a:p>
        </p:txBody>
      </p:sp>
      <p:sp>
        <p:nvSpPr>
          <p:cNvPr id="94" name="“Digite aqui uma citação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aqui uma citação.” </a:t>
            </a:r>
          </a:p>
        </p:txBody>
      </p:sp>
      <p:sp>
        <p:nvSpPr>
          <p:cNvPr id="9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sta da praia e do mar de uma duna de areia com vegetação rasteira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sta da praia e do mar de uma duna de areia com vegetação rasteira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arça‑real em voo a baixa altitude sobre uma praia com uma pequena vedação em primeiro plano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do título</a:t>
            </a:r>
          </a:p>
        </p:txBody>
      </p:sp>
      <p:sp>
        <p:nvSpPr>
          <p:cNvPr id="40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5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minho de areia entre duas colinas que termina no mar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6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aminho de areia entre duas colinas que termina no mar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arça‑real em voo a baixa altitude sobre uma praia com uma pequena vedação em primeiro plano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sta da praia e do mar de uma duna de areia com vegetação rasteira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.ulisboa.pt/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odelação Geométrica e Generativa"/>
          <p:cNvSpPr txBox="1">
            <a:spLocks noGrp="1"/>
          </p:cNvSpPr>
          <p:nvPr>
            <p:ph type="subTitle" sz="quarter" idx="1"/>
          </p:nvPr>
        </p:nvSpPr>
        <p:spPr>
          <a:xfrm>
            <a:off x="253665" y="9753113"/>
            <a:ext cx="23876669" cy="1721334"/>
          </a:xfrm>
          <a:prstGeom prst="rect">
            <a:avLst/>
          </a:prstGeom>
          <a:effectLst>
            <a:outerShdw blurRad="165100" dist="107197" dir="2700000" rotWithShape="0">
              <a:schemeClr val="tx1">
                <a:alpha val="50000"/>
              </a:schemeClr>
            </a:outerShdw>
          </a:effectLst>
        </p:spPr>
        <p:txBody>
          <a:bodyPr>
            <a:normAutofit/>
          </a:bodyPr>
          <a:lstStyle>
            <a:lvl1pPr defTabSz="817244">
              <a:defRPr sz="10791" b="1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GB" sz="10400" dirty="0" err="1">
                <a:solidFill>
                  <a:srgbClr val="FDE1C7"/>
                </a:solidFill>
              </a:rPr>
              <a:t>Representação</a:t>
            </a:r>
            <a:r>
              <a:rPr lang="en-GB" sz="10400" dirty="0">
                <a:solidFill>
                  <a:srgbClr val="FDE1C7"/>
                </a:solidFill>
              </a:rPr>
              <a:t> Digital        </a:t>
            </a:r>
            <a:r>
              <a:rPr lang="en-GB" sz="10400" dirty="0"/>
              <a:t>2023-2024</a:t>
            </a:r>
            <a:endParaRPr sz="10400" dirty="0"/>
          </a:p>
        </p:txBody>
      </p:sp>
      <p:grpSp>
        <p:nvGrpSpPr>
          <p:cNvPr id="124" name="Agrupar"/>
          <p:cNvGrpSpPr/>
          <p:nvPr/>
        </p:nvGrpSpPr>
        <p:grpSpPr>
          <a:xfrm>
            <a:off x="253666" y="11778500"/>
            <a:ext cx="24026920" cy="1919033"/>
            <a:chOff x="0" y="0"/>
            <a:chExt cx="24026918" cy="1919031"/>
          </a:xfrm>
        </p:grpSpPr>
        <p:sp>
          <p:nvSpPr>
            <p:cNvPr id="120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21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3016710" y="747679"/>
            <a:ext cx="35872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 err="1"/>
              <a:t>AutoCAD</a:t>
            </a:r>
            <a:endParaRPr sz="6000" dirty="0"/>
          </a:p>
        </p:txBody>
      </p: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D70953-4C28-C640-8B39-8EC9594B347E}"/>
              </a:ext>
            </a:extLst>
          </p:cNvPr>
          <p:cNvSpPr txBox="1"/>
          <p:nvPr/>
        </p:nvSpPr>
        <p:spPr>
          <a:xfrm>
            <a:off x="3470105" y="9538064"/>
            <a:ext cx="541435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2ª Objeto em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AutoCAD</a:t>
            </a:r>
            <a:endParaRPr lang="pt-PT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10EF72B-6E41-3044-180A-192A9D4A15ED}"/>
              </a:ext>
            </a:extLst>
          </p:cNvPr>
          <p:cNvSpPr txBox="1"/>
          <p:nvPr/>
        </p:nvSpPr>
        <p:spPr>
          <a:xfrm>
            <a:off x="3470105" y="10004075"/>
            <a:ext cx="541435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Continuação da planta da aula 04</a:t>
            </a:r>
          </a:p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Casa António Carlos Siza</a:t>
            </a:r>
          </a:p>
        </p:txBody>
      </p:sp>
      <p:sp>
        <p:nvSpPr>
          <p:cNvPr id="18" name="ÍNDICE">
            <a:extLst>
              <a:ext uri="{FF2B5EF4-FFF2-40B4-BE49-F238E27FC236}">
                <a16:creationId xmlns:a16="http://schemas.microsoft.com/office/drawing/2014/main" id="{718EDC85-AEC8-0EC2-787B-1BE3F319F578}"/>
              </a:ext>
            </a:extLst>
          </p:cNvPr>
          <p:cNvSpPr txBox="1"/>
          <p:nvPr/>
        </p:nvSpPr>
        <p:spPr>
          <a:xfrm>
            <a:off x="12534747" y="2291465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Comandos utilizados:</a:t>
            </a:r>
            <a:endParaRPr sz="32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197806D-12BB-5E24-4673-EC7A348C87B2}"/>
              </a:ext>
            </a:extLst>
          </p:cNvPr>
          <p:cNvSpPr txBox="1"/>
          <p:nvPr/>
        </p:nvSpPr>
        <p:spPr>
          <a:xfrm>
            <a:off x="12076396" y="3154832"/>
            <a:ext cx="10116976" cy="2677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BREAK</a:t>
            </a:r>
            <a:r>
              <a:rPr lang="pt-PT" sz="2800" dirty="0">
                <a:solidFill>
                  <a:schemeClr val="tx1"/>
                </a:solidFill>
              </a:rPr>
              <a:t> – “f” como ponto inicial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REMOVE</a:t>
            </a:r>
            <a:r>
              <a:rPr lang="pt-PT" sz="2800" dirty="0">
                <a:solidFill>
                  <a:schemeClr val="tx1"/>
                </a:solidFill>
              </a:rPr>
              <a:t> – remover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STRETCH</a:t>
            </a:r>
            <a:r>
              <a:rPr lang="pt-PT" sz="2800" dirty="0">
                <a:solidFill>
                  <a:schemeClr val="tx1"/>
                </a:solidFill>
              </a:rPr>
              <a:t> – esticar/alterar a medida numa direção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NEAREST</a:t>
            </a:r>
            <a:r>
              <a:rPr lang="pt-PT" sz="2800" dirty="0">
                <a:solidFill>
                  <a:schemeClr val="tx1"/>
                </a:solidFill>
              </a:rPr>
              <a:t> – escolha do ponto mais próximo (sem precisão) 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DRAWORDER</a:t>
            </a:r>
            <a:r>
              <a:rPr lang="pt-PT" sz="2800" dirty="0">
                <a:solidFill>
                  <a:schemeClr val="tx1"/>
                </a:solidFill>
              </a:rPr>
              <a:t> – definir a ordem dos desenhos (f/h)</a:t>
            </a:r>
          </a:p>
        </p:txBody>
      </p:sp>
      <p:pic>
        <p:nvPicPr>
          <p:cNvPr id="6" name="Imagem 5" descr="Uma imagem com esboço, diagrama, desenho, Desenho técnico&#10;&#10;Descrição gerada automaticamente">
            <a:extLst>
              <a:ext uri="{FF2B5EF4-FFF2-40B4-BE49-F238E27FC236}">
                <a16:creationId xmlns:a16="http://schemas.microsoft.com/office/drawing/2014/main" id="{A3405407-DBA2-B062-65B8-DDF501A7E0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8" r="5622"/>
          <a:stretch/>
        </p:blipFill>
        <p:spPr>
          <a:xfrm>
            <a:off x="1097280" y="2880928"/>
            <a:ext cx="9734731" cy="637621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892493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925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</a:t>
            </a:r>
            <a:r>
              <a:rPr lang="en-GB" dirty="0" err="1"/>
              <a:t>ReDig</a:t>
            </a:r>
            <a:r>
              <a:rPr dirty="0"/>
              <a:t>       </a:t>
            </a:r>
            <a:r>
              <a:rPr lang="en-GB" dirty="0"/>
              <a:t>  </a:t>
            </a:r>
            <a:r>
              <a:rPr dirty="0"/>
              <a:t>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1</a:t>
            </a:r>
            <a:r>
              <a:rPr dirty="0"/>
              <a:t>.1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ACAD 2D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56077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ome e Apelidos do Aluno"/>
          <p:cNvSpPr txBox="1">
            <a:spLocks noGrp="1"/>
          </p:cNvSpPr>
          <p:nvPr>
            <p:ph type="subTitle" sz="quarter" idx="1"/>
          </p:nvPr>
        </p:nvSpPr>
        <p:spPr>
          <a:xfrm>
            <a:off x="-1" y="9770047"/>
            <a:ext cx="24384001" cy="1721334"/>
          </a:xfrm>
          <a:prstGeom prst="rect">
            <a:avLst/>
          </a:prstGeom>
          <a:solidFill>
            <a:srgbClr val="FDE1C7"/>
          </a:solidFill>
        </p:spPr>
        <p:txBody>
          <a:bodyPr anchor="ctr">
            <a:normAutofit/>
          </a:bodyPr>
          <a:lstStyle/>
          <a:p>
            <a:pPr lvl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pt-PT" sz="7200" dirty="0"/>
              <a:t>Maria Beatriz de Oliveira Carneiro Baltazar</a:t>
            </a:r>
            <a:endParaRPr sz="7200" cap="small" dirty="0"/>
          </a:p>
        </p:txBody>
      </p:sp>
      <p:sp>
        <p:nvSpPr>
          <p:cNvPr id="128" name="20170000"/>
          <p:cNvSpPr txBox="1"/>
          <p:nvPr/>
        </p:nvSpPr>
        <p:spPr>
          <a:xfrm>
            <a:off x="5094106" y="7018866"/>
            <a:ext cx="11823940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defTabSz="2257721">
              <a:defRPr sz="19000" b="0">
                <a:solidFill>
                  <a:srgbClr val="D5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20</a:t>
            </a:r>
            <a:r>
              <a:rPr lang="pt-PT" dirty="0"/>
              <a:t>201241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CE83E0F-472B-141D-BC73-0DF72CBAF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909" y="542831"/>
            <a:ext cx="6633333" cy="8855390"/>
          </a:xfrm>
          <a:prstGeom prst="rect">
            <a:avLst/>
          </a:prstGeom>
        </p:spPr>
      </p:pic>
      <p:grpSp>
        <p:nvGrpSpPr>
          <p:cNvPr id="10" name="Agrupar">
            <a:extLst>
              <a:ext uri="{FF2B5EF4-FFF2-40B4-BE49-F238E27FC236}">
                <a16:creationId xmlns:a16="http://schemas.microsoft.com/office/drawing/2014/main" id="{3322DF09-FF3E-682E-462E-6417AA087117}"/>
              </a:ext>
            </a:extLst>
          </p:cNvPr>
          <p:cNvGrpSpPr/>
          <p:nvPr/>
        </p:nvGrpSpPr>
        <p:grpSpPr>
          <a:xfrm>
            <a:off x="253666" y="11778500"/>
            <a:ext cx="24026920" cy="1919033"/>
            <a:chOff x="0" y="0"/>
            <a:chExt cx="24026918" cy="1919031"/>
          </a:xfrm>
        </p:grpSpPr>
        <p:sp>
          <p:nvSpPr>
            <p:cNvPr id="11" name="Linha">
              <a:extLst>
                <a:ext uri="{FF2B5EF4-FFF2-40B4-BE49-F238E27FC236}">
                  <a16:creationId xmlns:a16="http://schemas.microsoft.com/office/drawing/2014/main" id="{7DBAFA00-DF78-4D56-60D2-1FF404AF0C00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2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471F7646-0201-BE0F-76EC-D04572EA6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5882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ULISBOA.jpg" descr="ULISBOA.jpg">
              <a:extLst>
                <a:ext uri="{FF2B5EF4-FFF2-40B4-BE49-F238E27FC236}">
                  <a16:creationId xmlns:a16="http://schemas.microsoft.com/office/drawing/2014/main" id="{23F0F172-6929-0807-C7C9-8507388EB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Mestrado Integrado em Arquitectura…">
              <a:extLst>
                <a:ext uri="{FF2B5EF4-FFF2-40B4-BE49-F238E27FC236}">
                  <a16:creationId xmlns:a16="http://schemas.microsoft.com/office/drawing/2014/main" id="{E565BB3E-E2D0-070E-D18E-2E79D263B7FB}"/>
                </a:ext>
              </a:extLst>
            </p:cNvPr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sp>
        <p:nvSpPr>
          <p:cNvPr id="2" name="MGeG">
            <a:extLst>
              <a:ext uri="{FF2B5EF4-FFF2-40B4-BE49-F238E27FC236}">
                <a16:creationId xmlns:a16="http://schemas.microsoft.com/office/drawing/2014/main" id="{2BCF2C47-2C9B-7F26-5D57-A0DBB2766792}"/>
              </a:ext>
            </a:extLst>
          </p:cNvPr>
          <p:cNvSpPr txBox="1"/>
          <p:nvPr/>
        </p:nvSpPr>
        <p:spPr>
          <a:xfrm>
            <a:off x="11498270" y="11889781"/>
            <a:ext cx="4836160" cy="1869466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165100" dist="107197" dir="2700000" rotWithShape="0">
              <a:srgbClr val="000000">
                <a:alpha val="498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 defTabSz="817244">
              <a:defRPr sz="10791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GB" sz="8800" dirty="0" err="1"/>
              <a:t>ReDig</a:t>
            </a:r>
            <a:endParaRPr sz="88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me e Apelidos do Aluno">
            <a:extLst>
              <a:ext uri="{FF2B5EF4-FFF2-40B4-BE49-F238E27FC236}">
                <a16:creationId xmlns:a16="http://schemas.microsoft.com/office/drawing/2014/main" id="{81EAEFA3-ADD7-4EA8-4DCA-3A7366546F9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4145280" cy="11510470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2" name="ÍNDICE"/>
          <p:cNvSpPr txBox="1"/>
          <p:nvPr/>
        </p:nvSpPr>
        <p:spPr>
          <a:xfrm>
            <a:off x="539356" y="911577"/>
            <a:ext cx="306656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sz="6000" dirty="0"/>
              <a:t>ÍNDICE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39A0CD-D4DF-F392-A6E3-57B58F7CD4C7}"/>
              </a:ext>
            </a:extLst>
          </p:cNvPr>
          <p:cNvSpPr txBox="1"/>
          <p:nvPr/>
        </p:nvSpPr>
        <p:spPr>
          <a:xfrm>
            <a:off x="4659070" y="1937499"/>
            <a:ext cx="1219200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742950" indent="-742950" algn="l">
              <a:buAutoNum type="arabicPeriod"/>
            </a:pPr>
            <a:r>
              <a:rPr lang="pt-PT" sz="3600" dirty="0"/>
              <a:t>Elaboração de um site em html</a:t>
            </a:r>
          </a:p>
          <a:p>
            <a:pPr marL="742950" indent="-742950" algn="l">
              <a:buAutoNum type="arabicPeriod"/>
            </a:pPr>
            <a:r>
              <a:rPr lang="pt-PT" sz="3600" dirty="0"/>
              <a:t>Introdução ao </a:t>
            </a:r>
            <a:r>
              <a:rPr lang="pt-PT" sz="3600" dirty="0" err="1"/>
              <a:t>AutoCAD</a:t>
            </a:r>
            <a:r>
              <a:rPr lang="pt-PT" sz="3600" dirty="0"/>
              <a:t> </a:t>
            </a:r>
            <a:endParaRPr lang="pt-PT" sz="3200" dirty="0"/>
          </a:p>
        </p:txBody>
      </p:sp>
      <p:grpSp>
        <p:nvGrpSpPr>
          <p:cNvPr id="11" name="Agrupar">
            <a:extLst>
              <a:ext uri="{FF2B5EF4-FFF2-40B4-BE49-F238E27FC236}">
                <a16:creationId xmlns:a16="http://schemas.microsoft.com/office/drawing/2014/main" id="{225FD34C-5B14-A109-FC79-144FADA706BA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12" name="Linha">
              <a:extLst>
                <a:ext uri="{FF2B5EF4-FFF2-40B4-BE49-F238E27FC236}">
                  <a16:creationId xmlns:a16="http://schemas.microsoft.com/office/drawing/2014/main" id="{D8AC3499-5F96-09AD-2731-374291E59AE7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22BB44D5-DC3C-0B6E-0D0A-CEF736794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ULISBOA.jpg" descr="ULISBOA.jpg">
              <a:extLst>
                <a:ext uri="{FF2B5EF4-FFF2-40B4-BE49-F238E27FC236}">
                  <a16:creationId xmlns:a16="http://schemas.microsoft.com/office/drawing/2014/main" id="{4D705A48-54E8-1F45-CA24-029CFBB6D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" name="MGeG">
              <a:extLst>
                <a:ext uri="{FF2B5EF4-FFF2-40B4-BE49-F238E27FC236}">
                  <a16:creationId xmlns:a16="http://schemas.microsoft.com/office/drawing/2014/main" id="{FC199CE4-00C4-A8A9-6630-4C1F94ED1121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16" name="Mestrado Integrado em Arquitectura…">
              <a:extLst>
                <a:ext uri="{FF2B5EF4-FFF2-40B4-BE49-F238E27FC236}">
                  <a16:creationId xmlns:a16="http://schemas.microsoft.com/office/drawing/2014/main" id="{59F0FF64-1E39-9C4C-F8C1-BB8747154590}"/>
                </a:ext>
              </a:extLst>
            </p:cNvPr>
            <p:cNvSpPr txBox="1"/>
            <p:nvPr/>
          </p:nvSpPr>
          <p:spPr>
            <a:xfrm>
              <a:off x="17495997" y="374159"/>
              <a:ext cx="5443945" cy="1114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88D30D0-1DAB-FDF0-1F7A-99E48FA17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72" r="15715"/>
          <a:stretch/>
        </p:blipFill>
        <p:spPr>
          <a:xfrm>
            <a:off x="2032000" y="2392260"/>
            <a:ext cx="9295294" cy="8599521"/>
          </a:xfrm>
          <a:prstGeom prst="rect">
            <a:avLst/>
          </a:prstGeom>
        </p:spPr>
      </p:pic>
      <p:sp>
        <p:nvSpPr>
          <p:cNvPr id="8" name="Nome e Apelidos do Aluno">
            <a:extLst>
              <a:ext uri="{FF2B5EF4-FFF2-40B4-BE49-F238E27FC236}">
                <a16:creationId xmlns:a16="http://schemas.microsoft.com/office/drawing/2014/main" id="{8F560644-92D1-28FC-91F7-59B8E6225E23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3372310" y="666399"/>
            <a:ext cx="306656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1. HTML</a:t>
            </a:r>
            <a:endParaRPr sz="6000" dirty="0"/>
          </a:p>
        </p:txBody>
      </p:sp>
      <p:cxnSp>
        <p:nvCxnSpPr>
          <p:cNvPr id="11" name="Conexão reta unidirecional 10">
            <a:extLst>
              <a:ext uri="{FF2B5EF4-FFF2-40B4-BE49-F238E27FC236}">
                <a16:creationId xmlns:a16="http://schemas.microsoft.com/office/drawing/2014/main" id="{4EC1098C-944B-EAA2-250A-F62712F4405F}"/>
              </a:ext>
            </a:extLst>
          </p:cNvPr>
          <p:cNvCxnSpPr>
            <a:cxnSpLocks/>
          </p:cNvCxnSpPr>
          <p:nvPr/>
        </p:nvCxnSpPr>
        <p:spPr>
          <a:xfrm>
            <a:off x="11608510" y="3026342"/>
            <a:ext cx="1195493" cy="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id="{0E0CBD13-AC12-D6C0-3191-B15423D4C70C}"/>
              </a:ext>
            </a:extLst>
          </p:cNvPr>
          <p:cNvCxnSpPr>
            <a:cxnSpLocks/>
          </p:cNvCxnSpPr>
          <p:nvPr/>
        </p:nvCxnSpPr>
        <p:spPr>
          <a:xfrm>
            <a:off x="9337040" y="6257222"/>
            <a:ext cx="3451597" cy="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7F96DDFF-3E18-5DBA-825F-928DC351224E}"/>
              </a:ext>
            </a:extLst>
          </p:cNvPr>
          <p:cNvCxnSpPr>
            <a:cxnSpLocks/>
          </p:cNvCxnSpPr>
          <p:nvPr/>
        </p:nvCxnSpPr>
        <p:spPr>
          <a:xfrm flipV="1">
            <a:off x="8331200" y="8354715"/>
            <a:ext cx="4457437" cy="544734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exão reta unidirecional 19">
            <a:extLst>
              <a:ext uri="{FF2B5EF4-FFF2-40B4-BE49-F238E27FC236}">
                <a16:creationId xmlns:a16="http://schemas.microsoft.com/office/drawing/2014/main" id="{7BC24F3F-E26F-A630-A34E-60A6392E51B3}"/>
              </a:ext>
            </a:extLst>
          </p:cNvPr>
          <p:cNvCxnSpPr>
            <a:cxnSpLocks/>
          </p:cNvCxnSpPr>
          <p:nvPr/>
        </p:nvCxnSpPr>
        <p:spPr>
          <a:xfrm>
            <a:off x="10017760" y="9366182"/>
            <a:ext cx="2776083" cy="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ED69FF16-0E59-20A6-0BF1-DF3756C7E0C7}"/>
              </a:ext>
            </a:extLst>
          </p:cNvPr>
          <p:cNvCxnSpPr>
            <a:cxnSpLocks/>
          </p:cNvCxnSpPr>
          <p:nvPr/>
        </p:nvCxnSpPr>
        <p:spPr>
          <a:xfrm>
            <a:off x="7863840" y="10250102"/>
            <a:ext cx="4941428" cy="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exão reta unidirecional 23">
            <a:extLst>
              <a:ext uri="{FF2B5EF4-FFF2-40B4-BE49-F238E27FC236}">
                <a16:creationId xmlns:a16="http://schemas.microsoft.com/office/drawing/2014/main" id="{B4EDCCAA-31C7-F0C6-04FA-488999988D02}"/>
              </a:ext>
            </a:extLst>
          </p:cNvPr>
          <p:cNvCxnSpPr>
            <a:cxnSpLocks/>
          </p:cNvCxnSpPr>
          <p:nvPr/>
        </p:nvCxnSpPr>
        <p:spPr>
          <a:xfrm flipV="1">
            <a:off x="9337040" y="10362719"/>
            <a:ext cx="3451597" cy="17330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onexão reta unidirecional 24">
            <a:extLst>
              <a:ext uri="{FF2B5EF4-FFF2-40B4-BE49-F238E27FC236}">
                <a16:creationId xmlns:a16="http://schemas.microsoft.com/office/drawing/2014/main" id="{FC26D2C2-CCD1-0B58-672A-035E27C70DD1}"/>
              </a:ext>
            </a:extLst>
          </p:cNvPr>
          <p:cNvCxnSpPr>
            <a:cxnSpLocks/>
          </p:cNvCxnSpPr>
          <p:nvPr/>
        </p:nvCxnSpPr>
        <p:spPr>
          <a:xfrm>
            <a:off x="8575040" y="10768262"/>
            <a:ext cx="4228900" cy="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7584BB6D-9F3C-7413-A996-95319637C0AA}"/>
              </a:ext>
            </a:extLst>
          </p:cNvPr>
          <p:cNvSpPr txBox="1"/>
          <p:nvPr/>
        </p:nvSpPr>
        <p:spPr>
          <a:xfrm>
            <a:off x="13086080" y="2573552"/>
            <a:ext cx="9489440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/>
              <a:t>Ligação ao site oficial da Faculdade de Arquitetura</a:t>
            </a:r>
          </a:p>
          <a:p>
            <a:pPr algn="l"/>
            <a:r>
              <a:rPr lang="pt-PT" sz="2800" dirty="0">
                <a:solidFill>
                  <a:srgbClr val="FBC28F"/>
                </a:solidFill>
              </a:rPr>
              <a:t> &lt;a  </a:t>
            </a:r>
            <a:r>
              <a:rPr lang="pt-PT" sz="2800" dirty="0" err="1">
                <a:solidFill>
                  <a:srgbClr val="FBC28F"/>
                </a:solidFill>
              </a:rPr>
              <a:t>href</a:t>
            </a:r>
            <a:r>
              <a:rPr lang="pt-PT" sz="2800" dirty="0">
                <a:solidFill>
                  <a:srgbClr val="FBC28F"/>
                </a:solidFill>
              </a:rPr>
              <a:t>=</a:t>
            </a:r>
            <a:r>
              <a:rPr lang="pt-PT" sz="2800" dirty="0">
                <a:solidFill>
                  <a:srgbClr val="FBC28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“http://www.fa.ulisboa.pt</a:t>
            </a:r>
            <a:r>
              <a:rPr lang="pt-PT" sz="2800" dirty="0">
                <a:solidFill>
                  <a:srgbClr val="FBC28F"/>
                </a:solidFill>
              </a:rPr>
              <a:t>”  &gt; NOME &lt;/a&gt;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6CF85C5B-03C6-508B-37A9-9FB3089EA929}"/>
              </a:ext>
            </a:extLst>
          </p:cNvPr>
          <p:cNvSpPr txBox="1"/>
          <p:nvPr/>
        </p:nvSpPr>
        <p:spPr>
          <a:xfrm>
            <a:off x="13086080" y="5780168"/>
            <a:ext cx="9489440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/>
              <a:t>Imagem do Aluno : </a:t>
            </a:r>
            <a:r>
              <a:rPr lang="pt-PT" sz="2800" dirty="0">
                <a:solidFill>
                  <a:schemeClr val="tx1"/>
                </a:solidFill>
              </a:rPr>
              <a:t>“imagem01.jpeg”</a:t>
            </a:r>
          </a:p>
          <a:p>
            <a:pPr algn="l"/>
            <a:r>
              <a:rPr lang="pt-PT" sz="2800" dirty="0">
                <a:solidFill>
                  <a:srgbClr val="FBC28F"/>
                </a:solidFill>
              </a:rPr>
              <a:t>&lt;</a:t>
            </a:r>
            <a:r>
              <a:rPr lang="pt-PT" sz="2800" dirty="0" err="1">
                <a:solidFill>
                  <a:srgbClr val="FBC28F"/>
                </a:solidFill>
              </a:rPr>
              <a:t>img</a:t>
            </a:r>
            <a:r>
              <a:rPr lang="pt-PT" sz="2800" dirty="0">
                <a:solidFill>
                  <a:srgbClr val="FBC28F"/>
                </a:solidFill>
              </a:rPr>
              <a:t> </a:t>
            </a:r>
            <a:r>
              <a:rPr lang="pt-PT" sz="2800" dirty="0" err="1">
                <a:solidFill>
                  <a:srgbClr val="FBC28F"/>
                </a:solidFill>
              </a:rPr>
              <a:t>src</a:t>
            </a:r>
            <a:r>
              <a:rPr lang="pt-PT" sz="2800" dirty="0">
                <a:solidFill>
                  <a:srgbClr val="FBC28F"/>
                </a:solidFill>
              </a:rPr>
              <a:t>=“imagem01.jpeg”width=250px&gt;&lt;/</a:t>
            </a:r>
            <a:r>
              <a:rPr lang="pt-PT" sz="2800" dirty="0" err="1">
                <a:solidFill>
                  <a:srgbClr val="FBC28F"/>
                </a:solidFill>
              </a:rPr>
              <a:t>div</a:t>
            </a:r>
            <a:r>
              <a:rPr lang="pt-PT" sz="2800" dirty="0">
                <a:solidFill>
                  <a:srgbClr val="FBC28F"/>
                </a:solidFill>
              </a:rPr>
              <a:t>&gt; 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2A3655D7-037A-1A2A-9E0A-260FBBBAB241}"/>
              </a:ext>
            </a:extLst>
          </p:cNvPr>
          <p:cNvSpPr txBox="1"/>
          <p:nvPr/>
        </p:nvSpPr>
        <p:spPr>
          <a:xfrm>
            <a:off x="13086080" y="7884382"/>
            <a:ext cx="948944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/>
              <a:t>Email do Aluno : </a:t>
            </a:r>
          </a:p>
          <a:p>
            <a:pPr algn="l"/>
            <a:r>
              <a:rPr lang="pt-PT" sz="2600" dirty="0">
                <a:solidFill>
                  <a:srgbClr val="FBC28F"/>
                </a:solidFill>
              </a:rPr>
              <a:t>&lt;p&gt;&lt;a </a:t>
            </a:r>
            <a:r>
              <a:rPr lang="pt-PT" sz="2600" dirty="0" err="1">
                <a:solidFill>
                  <a:srgbClr val="FBC28F"/>
                </a:solidFill>
              </a:rPr>
              <a:t>href</a:t>
            </a:r>
            <a:r>
              <a:rPr lang="pt-PT" sz="2600" dirty="0">
                <a:solidFill>
                  <a:srgbClr val="FBC28F"/>
                </a:solidFill>
              </a:rPr>
              <a:t>=“</a:t>
            </a:r>
            <a:r>
              <a:rPr lang="pt-PT" sz="2600" dirty="0" err="1">
                <a:solidFill>
                  <a:srgbClr val="FBC28F"/>
                </a:solidFill>
              </a:rPr>
              <a:t>malito:mbbaltazar@edu.ulisboa.pt</a:t>
            </a:r>
            <a:r>
              <a:rPr lang="pt-PT" sz="2600" dirty="0">
                <a:solidFill>
                  <a:srgbClr val="FBC28F"/>
                </a:solidFill>
              </a:rPr>
              <a:t>”&gt;MAIL&lt;/a&gt;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1E4C7A7-595B-E234-1CB5-18FAE2EFD407}"/>
              </a:ext>
            </a:extLst>
          </p:cNvPr>
          <p:cNvSpPr txBox="1"/>
          <p:nvPr/>
        </p:nvSpPr>
        <p:spPr>
          <a:xfrm>
            <a:off x="13086080" y="9134252"/>
            <a:ext cx="948944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/>
              <a:t>Identificação do aluno : </a:t>
            </a:r>
            <a:r>
              <a:rPr lang="pt-PT" sz="2800" dirty="0">
                <a:solidFill>
                  <a:srgbClr val="FBC28F"/>
                </a:solidFill>
              </a:rPr>
              <a:t>Nome e Número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EBC5A828-23B3-F2ED-93DF-A4EBAC135A64}"/>
              </a:ext>
            </a:extLst>
          </p:cNvPr>
          <p:cNvSpPr txBox="1"/>
          <p:nvPr/>
        </p:nvSpPr>
        <p:spPr>
          <a:xfrm>
            <a:off x="13086080" y="10026272"/>
            <a:ext cx="948944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/>
              <a:t>Ligação a trabalhos de anos anteriores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255C2AA-DEB1-E337-37A4-4C19A04275EC}"/>
              </a:ext>
            </a:extLst>
          </p:cNvPr>
          <p:cNvSpPr txBox="1"/>
          <p:nvPr/>
        </p:nvSpPr>
        <p:spPr>
          <a:xfrm>
            <a:off x="13084752" y="10536019"/>
            <a:ext cx="948944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/>
              <a:t>Ligação aos trabalhos da UC Representação Digital</a:t>
            </a:r>
          </a:p>
        </p:txBody>
      </p:sp>
    </p:spTree>
    <p:extLst>
      <p:ext uri="{BB962C8B-B14F-4D97-AF65-F5344CB8AC3E}">
        <p14:creationId xmlns:p14="http://schemas.microsoft.com/office/powerpoint/2010/main" val="15671798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3372310" y="747679"/>
            <a:ext cx="306656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HTML</a:t>
            </a:r>
            <a:endParaRPr sz="60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487C20B-0525-97B4-3C6E-B5DA78B46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86" b="34314"/>
          <a:stretch/>
        </p:blipFill>
        <p:spPr>
          <a:xfrm>
            <a:off x="1062183" y="2590699"/>
            <a:ext cx="7616629" cy="47747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A14FB9C1-BFF5-0BE3-3B82-9CDE7BADCD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372" t="15473" r="72702" b="71557"/>
          <a:stretch/>
        </p:blipFill>
        <p:spPr>
          <a:xfrm>
            <a:off x="9672321" y="3019136"/>
            <a:ext cx="1608652" cy="1115386"/>
          </a:xfrm>
          <a:prstGeom prst="rect">
            <a:avLst/>
          </a:prstGeom>
        </p:spPr>
      </p:pic>
      <p:cxnSp>
        <p:nvCxnSpPr>
          <p:cNvPr id="16" name="Conexão reta unidirecional 15">
            <a:extLst>
              <a:ext uri="{FF2B5EF4-FFF2-40B4-BE49-F238E27FC236}">
                <a16:creationId xmlns:a16="http://schemas.microsoft.com/office/drawing/2014/main" id="{774CA151-9D92-B6A1-A28A-9C6BCF809CF9}"/>
              </a:ext>
            </a:extLst>
          </p:cNvPr>
          <p:cNvCxnSpPr>
            <a:cxnSpLocks/>
          </p:cNvCxnSpPr>
          <p:nvPr/>
        </p:nvCxnSpPr>
        <p:spPr>
          <a:xfrm>
            <a:off x="6438878" y="3340704"/>
            <a:ext cx="2806723" cy="0"/>
          </a:xfrm>
          <a:prstGeom prst="straightConnector1">
            <a:avLst/>
          </a:prstGeom>
          <a:noFill/>
          <a:ln w="28575" cap="flat">
            <a:solidFill>
              <a:srgbClr val="FBC28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3A52B8-3165-550F-F4E1-E10B9598048B}"/>
              </a:ext>
            </a:extLst>
          </p:cNvPr>
          <p:cNvSpPr/>
          <p:nvPr/>
        </p:nvSpPr>
        <p:spPr>
          <a:xfrm>
            <a:off x="4795520" y="3024870"/>
            <a:ext cx="1431730" cy="504004"/>
          </a:xfrm>
          <a:prstGeom prst="ellipse">
            <a:avLst/>
          </a:prstGeom>
          <a:noFill/>
          <a:ln w="12700" cap="flat">
            <a:solidFill>
              <a:srgbClr val="FBC28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F486EC1D-89B8-0B84-905C-A4DC1C69453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111" b="55479"/>
          <a:stretch/>
        </p:blipFill>
        <p:spPr>
          <a:xfrm>
            <a:off x="1097281" y="8458479"/>
            <a:ext cx="7616628" cy="17952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0352BD1A-3388-5EF8-8A05-0740D60904EE}"/>
              </a:ext>
            </a:extLst>
          </p:cNvPr>
          <p:cNvSpPr/>
          <p:nvPr/>
        </p:nvSpPr>
        <p:spPr>
          <a:xfrm>
            <a:off x="2999568" y="5836712"/>
            <a:ext cx="1009724" cy="544848"/>
          </a:xfrm>
          <a:prstGeom prst="ellipse">
            <a:avLst/>
          </a:prstGeom>
          <a:noFill/>
          <a:ln w="12700" cap="flat">
            <a:solidFill>
              <a:schemeClr val="tx2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53FC308-09B5-9A88-0454-443F28B36A02}"/>
              </a:ext>
            </a:extLst>
          </p:cNvPr>
          <p:cNvSpPr/>
          <p:nvPr/>
        </p:nvSpPr>
        <p:spPr>
          <a:xfrm>
            <a:off x="3046740" y="8716414"/>
            <a:ext cx="1009724" cy="544848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34" name="Conexão reta unidirecional 33">
            <a:extLst>
              <a:ext uri="{FF2B5EF4-FFF2-40B4-BE49-F238E27FC236}">
                <a16:creationId xmlns:a16="http://schemas.microsoft.com/office/drawing/2014/main" id="{298AF707-A257-2ECD-ED24-79B4DD15379F}"/>
              </a:ext>
            </a:extLst>
          </p:cNvPr>
          <p:cNvCxnSpPr>
            <a:cxnSpLocks/>
          </p:cNvCxnSpPr>
          <p:nvPr/>
        </p:nvCxnSpPr>
        <p:spPr>
          <a:xfrm>
            <a:off x="4179739" y="6109136"/>
            <a:ext cx="5065862" cy="0"/>
          </a:xfrm>
          <a:prstGeom prst="straightConnector1">
            <a:avLst/>
          </a:prstGeom>
          <a:noFill/>
          <a:ln w="28575" cap="flat">
            <a:solidFill>
              <a:schemeClr val="tx2">
                <a:lumMod val="40000"/>
                <a:lumOff val="6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B3B7B66F-7CCF-DD65-5CF0-69A0E9E3DC9A}"/>
              </a:ext>
            </a:extLst>
          </p:cNvPr>
          <p:cNvCxnSpPr>
            <a:cxnSpLocks/>
          </p:cNvCxnSpPr>
          <p:nvPr/>
        </p:nvCxnSpPr>
        <p:spPr>
          <a:xfrm flipV="1">
            <a:off x="4215597" y="9006767"/>
            <a:ext cx="5030004" cy="4171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0" name="Imagem 39">
            <a:extLst>
              <a:ext uri="{FF2B5EF4-FFF2-40B4-BE49-F238E27FC236}">
                <a16:creationId xmlns:a16="http://schemas.microsoft.com/office/drawing/2014/main" id="{4A5FD691-E157-0D1F-A480-97F7EE9E6BD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85" t="15087" r="47978" b="81733"/>
          <a:stretch/>
        </p:blipFill>
        <p:spPr>
          <a:xfrm>
            <a:off x="10133837" y="939230"/>
            <a:ext cx="11366595" cy="487990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D7AD8360-B9AD-BA9A-C7FB-8C83BF815E23}"/>
              </a:ext>
            </a:extLst>
          </p:cNvPr>
          <p:cNvSpPr txBox="1"/>
          <p:nvPr/>
        </p:nvSpPr>
        <p:spPr>
          <a:xfrm>
            <a:off x="9616130" y="5526194"/>
            <a:ext cx="13015270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700" dirty="0"/>
              <a:t>Escolha da cor “</a:t>
            </a:r>
            <a:r>
              <a:rPr lang="pt-PT" sz="2700" dirty="0">
                <a:solidFill>
                  <a:schemeClr val="bg1">
                    <a:lumMod val="65000"/>
                  </a:schemeClr>
                </a:solidFill>
              </a:rPr>
              <a:t>branco</a:t>
            </a:r>
            <a:r>
              <a:rPr lang="pt-PT" sz="2700" dirty="0"/>
              <a:t>” exclusivamente para a Identificação do aluno – </a:t>
            </a:r>
            <a:r>
              <a:rPr lang="pt-PT" sz="2700" dirty="0">
                <a:solidFill>
                  <a:schemeClr val="bg1">
                    <a:lumMod val="65000"/>
                  </a:schemeClr>
                </a:solidFill>
              </a:rPr>
              <a:t>Nome</a:t>
            </a:r>
            <a:r>
              <a:rPr lang="pt-PT" sz="27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2700" dirty="0">
                <a:solidFill>
                  <a:schemeClr val="bg1">
                    <a:lumMod val="65000"/>
                  </a:schemeClr>
                </a:solidFill>
              </a:rPr>
              <a:t>e Número </a:t>
            </a:r>
            <a:r>
              <a:rPr lang="pt-PT" sz="2700" dirty="0">
                <a:solidFill>
                  <a:schemeClr val="tx1"/>
                </a:solidFill>
              </a:rPr>
              <a:t>– de modo a destacar o autor do site acima do conteúdo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0951B558-3FBD-4030-95D4-6FC481FD72DF}"/>
              </a:ext>
            </a:extLst>
          </p:cNvPr>
          <p:cNvSpPr txBox="1"/>
          <p:nvPr/>
        </p:nvSpPr>
        <p:spPr>
          <a:xfrm>
            <a:off x="9616130" y="8338714"/>
            <a:ext cx="13015270" cy="13388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700" dirty="0"/>
              <a:t>Escolha da cor “preto” para todas as informações complementares ao autor, referentes à UC Representação Digital e ás restantes, feitas em anos anteriores</a:t>
            </a:r>
            <a:endParaRPr lang="pt-PT" sz="2700" dirty="0">
              <a:solidFill>
                <a:schemeClr val="tx1"/>
              </a:solidFill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4A3F29D7-B810-8B70-8EFF-BE1B150C90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857" t="79752" r="28689" b="15170"/>
          <a:stretch/>
        </p:blipFill>
        <p:spPr>
          <a:xfrm>
            <a:off x="9684998" y="6529143"/>
            <a:ext cx="10889002" cy="830433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CC718ED6-D8D2-6FBC-1107-BD32DA401C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031" t="89431" r="30104"/>
          <a:stretch/>
        </p:blipFill>
        <p:spPr>
          <a:xfrm>
            <a:off x="9684998" y="9690761"/>
            <a:ext cx="7790202" cy="12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7017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3372310" y="747679"/>
            <a:ext cx="306656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HTML</a:t>
            </a:r>
            <a:endParaRPr sz="6000" dirty="0"/>
          </a:p>
        </p:txBody>
      </p: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708166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B2E67B95-1884-CC25-D87E-10C30C1ABF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09" r="6725"/>
          <a:stretch/>
        </p:blipFill>
        <p:spPr>
          <a:xfrm>
            <a:off x="1097280" y="2443710"/>
            <a:ext cx="7616628" cy="492983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153BC92-C99B-9CA3-BC12-EF4AB6C4B5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4" r="9189"/>
          <a:stretch/>
        </p:blipFill>
        <p:spPr>
          <a:xfrm>
            <a:off x="1097280" y="7738312"/>
            <a:ext cx="7616628" cy="33260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FA7F4FB-ABFA-5E17-95D1-9FED40CB96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76" b="11670"/>
          <a:stretch/>
        </p:blipFill>
        <p:spPr>
          <a:xfrm>
            <a:off x="11993570" y="1007708"/>
            <a:ext cx="9366586" cy="6365840"/>
          </a:xfrm>
          <a:prstGeom prst="rect">
            <a:avLst/>
          </a:prstGeom>
        </p:spPr>
      </p:pic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13FBF20A-C3B3-0E6E-27C8-B9E0EF294421}"/>
              </a:ext>
            </a:extLst>
          </p:cNvPr>
          <p:cNvCxnSpPr>
            <a:cxnSpLocks/>
          </p:cNvCxnSpPr>
          <p:nvPr/>
        </p:nvCxnSpPr>
        <p:spPr>
          <a:xfrm flipV="1">
            <a:off x="5382228" y="4762500"/>
            <a:ext cx="10287866" cy="1360508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5A7AFC6-77B2-7710-59A1-41DC99F8ECA8}"/>
              </a:ext>
            </a:extLst>
          </p:cNvPr>
          <p:cNvSpPr txBox="1"/>
          <p:nvPr/>
        </p:nvSpPr>
        <p:spPr>
          <a:xfrm>
            <a:off x="10634876" y="7788389"/>
            <a:ext cx="12083973" cy="3108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2800" dirty="0">
                <a:solidFill>
                  <a:schemeClr val="tx1"/>
                </a:solidFill>
              </a:rPr>
              <a:t> Organização da página com Sumários e Entregas para facilitar a submissão e procura.</a:t>
            </a:r>
          </a:p>
          <a:p>
            <a:endParaRPr lang="pt-PT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tx1"/>
                </a:solidFill>
              </a:rPr>
              <a:t>Pasta de </a:t>
            </a:r>
            <a:r>
              <a:rPr lang="pt-PT" sz="2800" dirty="0">
                <a:solidFill>
                  <a:schemeClr val="bg1">
                    <a:lumMod val="65000"/>
                  </a:schemeClr>
                </a:solidFill>
              </a:rPr>
              <a:t>Sumários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tx1"/>
                </a:solidFill>
              </a:rPr>
              <a:t>Pastas para cada dia correspondente à escrita do </a:t>
            </a:r>
            <a:r>
              <a:rPr lang="pt-PT" sz="2800" dirty="0">
                <a:solidFill>
                  <a:schemeClr val="bg1">
                    <a:lumMod val="65000"/>
                  </a:schemeClr>
                </a:solidFill>
              </a:rPr>
              <a:t>sumário de cada aula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tx1"/>
                </a:solidFill>
              </a:rPr>
              <a:t>Pasta para </a:t>
            </a:r>
            <a:r>
              <a:rPr lang="pt-PT" sz="2800" dirty="0">
                <a:solidFill>
                  <a:schemeClr val="bg1">
                    <a:lumMod val="65000"/>
                  </a:schemeClr>
                </a:solidFill>
              </a:rPr>
              <a:t>Entregas</a:t>
            </a:r>
          </a:p>
        </p:txBody>
      </p:sp>
    </p:spTree>
    <p:extLst>
      <p:ext uri="{BB962C8B-B14F-4D97-AF65-F5344CB8AC3E}">
        <p14:creationId xmlns:p14="http://schemas.microsoft.com/office/powerpoint/2010/main" val="34084493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3372310" y="747679"/>
            <a:ext cx="306656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HTML</a:t>
            </a:r>
            <a:endParaRPr sz="6000" dirty="0"/>
          </a:p>
        </p:txBody>
      </p: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708166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8CF3F8D0-2EF5-DA15-40F3-6822888EF2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899"/>
          <a:stretch/>
        </p:blipFill>
        <p:spPr>
          <a:xfrm>
            <a:off x="2456540" y="2875494"/>
            <a:ext cx="19470919" cy="3142750"/>
          </a:xfrm>
          <a:prstGeom prst="rect">
            <a:avLst/>
          </a:prstGeom>
        </p:spPr>
      </p:pic>
      <p:sp>
        <p:nvSpPr>
          <p:cNvPr id="7" name="ÍNDICE">
            <a:extLst>
              <a:ext uri="{FF2B5EF4-FFF2-40B4-BE49-F238E27FC236}">
                <a16:creationId xmlns:a16="http://schemas.microsoft.com/office/drawing/2014/main" id="{BC42205B-A162-CA26-6893-8B0CED367FD3}"/>
              </a:ext>
            </a:extLst>
          </p:cNvPr>
          <p:cNvSpPr txBox="1"/>
          <p:nvPr/>
        </p:nvSpPr>
        <p:spPr>
          <a:xfrm>
            <a:off x="9152666" y="1365305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Introdução à linguagem html do </a:t>
            </a:r>
            <a:r>
              <a:rPr lang="pt-PT" sz="3200" dirty="0" err="1"/>
              <a:t>Notepad</a:t>
            </a:r>
            <a:r>
              <a:rPr lang="pt-PT" sz="3200" dirty="0"/>
              <a:t> ++:</a:t>
            </a:r>
            <a:endParaRPr sz="3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784262-C023-C24A-7F0E-24FB7C2CB4FF}"/>
              </a:ext>
            </a:extLst>
          </p:cNvPr>
          <p:cNvSpPr/>
          <p:nvPr/>
        </p:nvSpPr>
        <p:spPr>
          <a:xfrm>
            <a:off x="8142942" y="4373139"/>
            <a:ext cx="1299638" cy="692468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F71AB-6059-2511-88FE-9F313377F0C1}"/>
              </a:ext>
            </a:extLst>
          </p:cNvPr>
          <p:cNvSpPr/>
          <p:nvPr/>
        </p:nvSpPr>
        <p:spPr>
          <a:xfrm>
            <a:off x="9532373" y="4364446"/>
            <a:ext cx="1299638" cy="692468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EC8EBB-9C07-0BB7-5936-843AAC4D7D85}"/>
              </a:ext>
            </a:extLst>
          </p:cNvPr>
          <p:cNvSpPr/>
          <p:nvPr/>
        </p:nvSpPr>
        <p:spPr>
          <a:xfrm>
            <a:off x="12902172" y="4364446"/>
            <a:ext cx="1299638" cy="692468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772997-B520-2E63-978C-D8F20521BC0E}"/>
              </a:ext>
            </a:extLst>
          </p:cNvPr>
          <p:cNvSpPr/>
          <p:nvPr/>
        </p:nvSpPr>
        <p:spPr>
          <a:xfrm>
            <a:off x="14291603" y="4385994"/>
            <a:ext cx="1299638" cy="692468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F4C3D0-6B45-816C-1021-D906440B6B34}"/>
              </a:ext>
            </a:extLst>
          </p:cNvPr>
          <p:cNvSpPr/>
          <p:nvPr/>
        </p:nvSpPr>
        <p:spPr>
          <a:xfrm>
            <a:off x="8639264" y="5117513"/>
            <a:ext cx="1299638" cy="692468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B2E506-E092-8CB6-46E4-91980B6EB630}"/>
              </a:ext>
            </a:extLst>
          </p:cNvPr>
          <p:cNvSpPr/>
          <p:nvPr/>
        </p:nvSpPr>
        <p:spPr>
          <a:xfrm>
            <a:off x="10028695" y="5106281"/>
            <a:ext cx="1299638" cy="692468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829D478-544B-7C52-6722-56E478EBC21B}"/>
              </a:ext>
            </a:extLst>
          </p:cNvPr>
          <p:cNvSpPr txBox="1"/>
          <p:nvPr/>
        </p:nvSpPr>
        <p:spPr>
          <a:xfrm>
            <a:off x="4286250" y="7004218"/>
            <a:ext cx="2882492" cy="3108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b="0" dirty="0"/>
              <a:t>Á = </a:t>
            </a:r>
            <a:r>
              <a:rPr lang="pt-PT" sz="2800" dirty="0"/>
              <a:t>&amp;</a:t>
            </a:r>
            <a:r>
              <a:rPr lang="pt-PT" sz="2800" dirty="0" err="1"/>
              <a:t>Aacute</a:t>
            </a:r>
            <a:r>
              <a:rPr lang="pt-PT" sz="2800" dirty="0"/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á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aacute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Â =</a:t>
            </a:r>
            <a:r>
              <a:rPr lang="pt-PT" sz="2800" dirty="0">
                <a:solidFill>
                  <a:schemeClr val="tx1"/>
                </a:solidFill>
              </a:rPr>
              <a:t> &amp;</a:t>
            </a:r>
            <a:r>
              <a:rPr lang="pt-PT" sz="2800" dirty="0" err="1">
                <a:solidFill>
                  <a:schemeClr val="tx1"/>
                </a:solidFill>
              </a:rPr>
              <a:t>Acirc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À =</a:t>
            </a:r>
            <a:r>
              <a:rPr lang="pt-PT" sz="2800" dirty="0">
                <a:solidFill>
                  <a:schemeClr val="tx1"/>
                </a:solidFill>
              </a:rPr>
              <a:t> &amp;Agrave;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Ã =</a:t>
            </a:r>
            <a:r>
              <a:rPr lang="pt-PT" sz="2800" dirty="0">
                <a:solidFill>
                  <a:schemeClr val="tx1"/>
                </a:solidFill>
              </a:rPr>
              <a:t> &amp;</a:t>
            </a:r>
            <a:r>
              <a:rPr lang="pt-PT" sz="2800" dirty="0" err="1">
                <a:solidFill>
                  <a:schemeClr val="tx1"/>
                </a:solidFill>
              </a:rPr>
              <a:t>Atilde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endParaRPr lang="pt-PT" sz="2800" dirty="0">
              <a:solidFill>
                <a:schemeClr val="tx1"/>
              </a:solidFill>
            </a:endParaRP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ç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ccedil</a:t>
            </a:r>
            <a:r>
              <a:rPr lang="pt-PT" sz="2800" dirty="0">
                <a:solidFill>
                  <a:schemeClr val="tx1"/>
                </a:solidFill>
              </a:rPr>
              <a:t>;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BBC3198-5F18-E683-B14F-E8ECB55FAB89}"/>
              </a:ext>
            </a:extLst>
          </p:cNvPr>
          <p:cNvSpPr txBox="1"/>
          <p:nvPr/>
        </p:nvSpPr>
        <p:spPr>
          <a:xfrm>
            <a:off x="6898824" y="6993333"/>
            <a:ext cx="2882492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b="0" dirty="0"/>
              <a:t>É = </a:t>
            </a:r>
            <a:r>
              <a:rPr lang="pt-PT" sz="2800" dirty="0"/>
              <a:t>&amp;</a:t>
            </a:r>
            <a:r>
              <a:rPr lang="pt-PT" sz="2800" dirty="0" err="1"/>
              <a:t>Eacute</a:t>
            </a:r>
            <a:r>
              <a:rPr lang="pt-PT" sz="2800" dirty="0"/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é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eacute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Ê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Ecirc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È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Egrave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038156-8042-6E4A-F0E6-0B5F4C94E927}"/>
              </a:ext>
            </a:extLst>
          </p:cNvPr>
          <p:cNvSpPr txBox="1"/>
          <p:nvPr/>
        </p:nvSpPr>
        <p:spPr>
          <a:xfrm>
            <a:off x="9504889" y="7004218"/>
            <a:ext cx="2882492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b="0" dirty="0"/>
              <a:t>Í = </a:t>
            </a:r>
            <a:r>
              <a:rPr lang="pt-PT" sz="2800" dirty="0"/>
              <a:t>&amp;</a:t>
            </a:r>
            <a:r>
              <a:rPr lang="pt-PT" sz="2800" dirty="0" err="1"/>
              <a:t>Iacute</a:t>
            </a:r>
            <a:r>
              <a:rPr lang="pt-PT" sz="2800" dirty="0"/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í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iacute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Î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Icirc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Ì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Igrave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A5ACCE8-A8CD-2C01-9924-A8256376DC05}"/>
              </a:ext>
            </a:extLst>
          </p:cNvPr>
          <p:cNvSpPr txBox="1"/>
          <p:nvPr/>
        </p:nvSpPr>
        <p:spPr>
          <a:xfrm>
            <a:off x="11901817" y="7010369"/>
            <a:ext cx="3192737" cy="22467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b="0" dirty="0"/>
              <a:t>Ó = </a:t>
            </a:r>
            <a:r>
              <a:rPr lang="pt-PT" sz="2800" dirty="0"/>
              <a:t>&amp;</a:t>
            </a:r>
            <a:r>
              <a:rPr lang="pt-PT" sz="2800" dirty="0" err="1"/>
              <a:t>Oacute</a:t>
            </a:r>
            <a:r>
              <a:rPr lang="pt-PT" sz="2800" dirty="0"/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ó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oacute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Ô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Ocirc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Ò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Ograve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Õ = </a:t>
            </a:r>
            <a:r>
              <a:rPr lang="pt-PT" sz="2800" dirty="0">
                <a:solidFill>
                  <a:schemeClr val="tx1"/>
                </a:solidFill>
              </a:rPr>
              <a:t>&amp;Otilde;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F87EB64-F816-E806-0F2F-E934460252DA}"/>
              </a:ext>
            </a:extLst>
          </p:cNvPr>
          <p:cNvSpPr txBox="1"/>
          <p:nvPr/>
        </p:nvSpPr>
        <p:spPr>
          <a:xfrm>
            <a:off x="14587766" y="7005314"/>
            <a:ext cx="3192737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b="0" dirty="0"/>
              <a:t>Ú = </a:t>
            </a:r>
            <a:r>
              <a:rPr lang="pt-PT" sz="2800" dirty="0"/>
              <a:t>&amp;</a:t>
            </a:r>
            <a:r>
              <a:rPr lang="pt-PT" sz="2800" dirty="0" err="1"/>
              <a:t>Oacute</a:t>
            </a:r>
            <a:r>
              <a:rPr lang="pt-PT" sz="2800" dirty="0"/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ú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oacute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Û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Ocirc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Ù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Ograve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265640A-B349-B4B6-0A9C-C36988856DD1}"/>
              </a:ext>
            </a:extLst>
          </p:cNvPr>
          <p:cNvSpPr txBox="1"/>
          <p:nvPr/>
        </p:nvSpPr>
        <p:spPr>
          <a:xfrm>
            <a:off x="17253835" y="7004218"/>
            <a:ext cx="3192737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b="0" dirty="0"/>
              <a:t>&lt; = </a:t>
            </a:r>
            <a:r>
              <a:rPr lang="pt-PT" sz="2800" dirty="0"/>
              <a:t>&amp;</a:t>
            </a:r>
            <a:r>
              <a:rPr lang="pt-PT" sz="2800" dirty="0" err="1"/>
              <a:t>lt</a:t>
            </a:r>
            <a:r>
              <a:rPr lang="pt-PT" sz="2800" dirty="0"/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&gt;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gt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! = </a:t>
            </a:r>
            <a:r>
              <a:rPr lang="pt-PT" sz="2800" dirty="0">
                <a:solidFill>
                  <a:schemeClr val="tx1"/>
                </a:solidFill>
              </a:rPr>
              <a:t>&amp;#33;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“ = </a:t>
            </a:r>
            <a:r>
              <a:rPr lang="pt-PT" sz="2800" dirty="0">
                <a:solidFill>
                  <a:schemeClr val="tx1"/>
                </a:solidFill>
              </a:rPr>
              <a:t>&amp;#34;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# = </a:t>
            </a:r>
            <a:r>
              <a:rPr lang="pt-PT" sz="2800" dirty="0">
                <a:solidFill>
                  <a:schemeClr val="tx1"/>
                </a:solidFill>
              </a:rPr>
              <a:t>&amp;#35;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% = </a:t>
            </a:r>
            <a:r>
              <a:rPr lang="pt-PT" sz="2800" dirty="0">
                <a:solidFill>
                  <a:schemeClr val="tx1"/>
                </a:solidFill>
              </a:rPr>
              <a:t>&amp;#37;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‘ = </a:t>
            </a:r>
            <a:r>
              <a:rPr lang="pt-PT" sz="2800" dirty="0">
                <a:solidFill>
                  <a:schemeClr val="tx1"/>
                </a:solidFill>
              </a:rPr>
              <a:t>&amp;#39;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* =</a:t>
            </a:r>
            <a:r>
              <a:rPr lang="pt-PT" sz="2800" dirty="0">
                <a:solidFill>
                  <a:schemeClr val="tx1"/>
                </a:solidFill>
              </a:rPr>
              <a:t> &amp;#42</a:t>
            </a:r>
          </a:p>
          <a:p>
            <a:pPr algn="l"/>
            <a:endParaRPr lang="pt-P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967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2512030" y="718338"/>
            <a:ext cx="48699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2. </a:t>
            </a:r>
            <a:r>
              <a:rPr lang="pt-PT" sz="6000" dirty="0" err="1"/>
              <a:t>AutoCAD</a:t>
            </a:r>
            <a:endParaRPr sz="6000" dirty="0"/>
          </a:p>
        </p:txBody>
      </p: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9DAB2A58-C4A1-185E-735B-7B5123219B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77" t="3395"/>
          <a:stretch/>
        </p:blipFill>
        <p:spPr>
          <a:xfrm>
            <a:off x="1152179" y="2688075"/>
            <a:ext cx="8907204" cy="7036917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D70953-4C28-C640-8B39-8EC9594B347E}"/>
              </a:ext>
            </a:extLst>
          </p:cNvPr>
          <p:cNvSpPr txBox="1"/>
          <p:nvPr/>
        </p:nvSpPr>
        <p:spPr>
          <a:xfrm>
            <a:off x="1830056" y="9044986"/>
            <a:ext cx="541435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1ª Conjunto em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AutoCAD</a:t>
            </a:r>
            <a:endParaRPr lang="pt-PT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10EF72B-6E41-3044-180A-192A9D4A15ED}"/>
              </a:ext>
            </a:extLst>
          </p:cNvPr>
          <p:cNvSpPr txBox="1"/>
          <p:nvPr/>
        </p:nvSpPr>
        <p:spPr>
          <a:xfrm>
            <a:off x="1830056" y="9510997"/>
            <a:ext cx="541435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1 PENTÁGONO</a:t>
            </a:r>
          </a:p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5 RETÂNGULOS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DFDF4C5-A1BB-6BBC-2F29-F138D8ED471F}"/>
              </a:ext>
            </a:extLst>
          </p:cNvPr>
          <p:cNvSpPr txBox="1"/>
          <p:nvPr/>
        </p:nvSpPr>
        <p:spPr>
          <a:xfrm>
            <a:off x="8723474" y="2840144"/>
            <a:ext cx="14165447" cy="74174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LAYERS</a:t>
            </a:r>
            <a:r>
              <a:rPr lang="pt-PT" sz="2800" dirty="0">
                <a:solidFill>
                  <a:schemeClr val="tx1"/>
                </a:solidFill>
              </a:rPr>
              <a:t> – definição das camadas do desenho, nas quais estarão inseridos os diferentes objetos desenhados. 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   </a:t>
            </a:r>
            <a:r>
              <a:rPr lang="pt-PT" sz="2800" dirty="0" err="1">
                <a:solidFill>
                  <a:schemeClr val="bg1">
                    <a:lumMod val="65000"/>
                  </a:schemeClr>
                </a:solidFill>
              </a:rPr>
              <a:t>ex</a:t>
            </a:r>
            <a:r>
              <a:rPr lang="pt-PT" sz="2800" dirty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pt-PT" sz="2800" dirty="0">
                <a:solidFill>
                  <a:schemeClr val="tx1"/>
                </a:solidFill>
              </a:rPr>
              <a:t> Todos os retângulos numa </a:t>
            </a:r>
            <a:r>
              <a:rPr lang="pt-PT" sz="2800" dirty="0" err="1">
                <a:solidFill>
                  <a:schemeClr val="tx1"/>
                </a:solidFill>
              </a:rPr>
              <a:t>layer</a:t>
            </a:r>
            <a:r>
              <a:rPr lang="pt-PT" sz="2800" dirty="0">
                <a:solidFill>
                  <a:schemeClr val="tx1"/>
                </a:solidFill>
              </a:rPr>
              <a:t> (</a:t>
            </a:r>
            <a:r>
              <a:rPr lang="pt-PT" sz="2800" dirty="0">
                <a:solidFill>
                  <a:srgbClr val="0070C0"/>
                </a:solidFill>
              </a:rPr>
              <a:t>cor azul</a:t>
            </a:r>
            <a:r>
              <a:rPr lang="pt-PT" sz="2800" dirty="0">
                <a:solidFill>
                  <a:schemeClr val="tx1"/>
                </a:solidFill>
              </a:rPr>
              <a:t>) e o pentágono noutra (</a:t>
            </a:r>
            <a:r>
              <a:rPr lang="pt-PT" sz="2800" dirty="0">
                <a:solidFill>
                  <a:srgbClr val="FF0000"/>
                </a:solidFill>
              </a:rPr>
              <a:t>cor vermelha</a:t>
            </a:r>
            <a:r>
              <a:rPr lang="pt-PT" sz="28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MOVE</a:t>
            </a:r>
            <a:r>
              <a:rPr lang="pt-PT" sz="2800" dirty="0">
                <a:solidFill>
                  <a:schemeClr val="tx1"/>
                </a:solidFill>
              </a:rPr>
              <a:t> – selecionar &lt; MOVE &lt; arrastar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ZOOM</a:t>
            </a:r>
            <a:r>
              <a:rPr lang="pt-PT" sz="2800" dirty="0">
                <a:solidFill>
                  <a:schemeClr val="tx1"/>
                </a:solidFill>
              </a:rPr>
              <a:t> – funcionalidade de rato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WORKSCALE</a:t>
            </a:r>
            <a:r>
              <a:rPr lang="pt-PT" sz="2800" dirty="0">
                <a:solidFill>
                  <a:schemeClr val="tx1"/>
                </a:solidFill>
              </a:rPr>
              <a:t> – 1/1000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COORDENADAS ABSOLUTAS</a:t>
            </a:r>
            <a:r>
              <a:rPr lang="pt-PT" sz="2800" dirty="0">
                <a:solidFill>
                  <a:schemeClr val="tx1"/>
                </a:solidFill>
              </a:rPr>
              <a:t> – </a:t>
            </a:r>
            <a:r>
              <a:rPr lang="pt-PT" sz="2800" dirty="0" err="1">
                <a:solidFill>
                  <a:schemeClr val="tx1"/>
                </a:solidFill>
              </a:rPr>
              <a:t>ex</a:t>
            </a:r>
            <a:r>
              <a:rPr lang="pt-PT" sz="2800" dirty="0">
                <a:solidFill>
                  <a:schemeClr val="tx1"/>
                </a:solidFill>
              </a:rPr>
              <a:t>: (#4,5)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COORDENADAS RELATIVAS</a:t>
            </a:r>
            <a:r>
              <a:rPr lang="pt-PT" sz="2800" dirty="0">
                <a:solidFill>
                  <a:schemeClr val="tx1"/>
                </a:solidFill>
              </a:rPr>
              <a:t> – </a:t>
            </a:r>
            <a:r>
              <a:rPr lang="pt-PT" sz="2800" dirty="0" err="1">
                <a:solidFill>
                  <a:schemeClr val="tx1"/>
                </a:solidFill>
              </a:rPr>
              <a:t>ex</a:t>
            </a:r>
            <a:r>
              <a:rPr lang="pt-PT" sz="2800" dirty="0">
                <a:solidFill>
                  <a:schemeClr val="tx1"/>
                </a:solidFill>
              </a:rPr>
              <a:t>: (@5,5)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LINE</a:t>
            </a:r>
            <a:r>
              <a:rPr lang="pt-PT" sz="2800" dirty="0">
                <a:solidFill>
                  <a:schemeClr val="tx1"/>
                </a:solidFill>
              </a:rPr>
              <a:t> – LINE &lt; selecionar ponto de início e definir o comprimento (escrevendo nº)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POLYLINE</a:t>
            </a:r>
            <a:r>
              <a:rPr lang="pt-PT" sz="2800" dirty="0">
                <a:solidFill>
                  <a:schemeClr val="tx1"/>
                </a:solidFill>
              </a:rPr>
              <a:t> – PL &lt; </a:t>
            </a:r>
            <a:r>
              <a:rPr lang="pt-PT" sz="2800" u="sng" dirty="0">
                <a:solidFill>
                  <a:schemeClr val="tx1"/>
                </a:solidFill>
              </a:rPr>
              <a:t>h</a:t>
            </a:r>
            <a:r>
              <a:rPr lang="pt-PT" sz="2800" dirty="0">
                <a:solidFill>
                  <a:schemeClr val="tx1"/>
                </a:solidFill>
              </a:rPr>
              <a:t> ou </a:t>
            </a:r>
            <a:r>
              <a:rPr lang="pt-PT" sz="2800" u="sng" dirty="0">
                <a:solidFill>
                  <a:schemeClr val="tx1"/>
                </a:solidFill>
              </a:rPr>
              <a:t>v</a:t>
            </a:r>
            <a:r>
              <a:rPr lang="pt-PT" sz="2800" dirty="0">
                <a:solidFill>
                  <a:schemeClr val="tx1"/>
                </a:solidFill>
              </a:rPr>
              <a:t> &lt; selecionar ponto pretendido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CHANGEPROPERTIES</a:t>
            </a:r>
            <a:r>
              <a:rPr lang="pt-PT" sz="2800" dirty="0">
                <a:solidFill>
                  <a:schemeClr val="tx1"/>
                </a:solidFill>
              </a:rPr>
              <a:t> – CHPROP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SCALE</a:t>
            </a:r>
            <a:r>
              <a:rPr lang="pt-PT" sz="2800" dirty="0">
                <a:solidFill>
                  <a:schemeClr val="tx1"/>
                </a:solidFill>
              </a:rPr>
              <a:t> – alterar a </a:t>
            </a:r>
            <a:r>
              <a:rPr lang="pt-PT" sz="2800" dirty="0" err="1">
                <a:solidFill>
                  <a:schemeClr val="tx1"/>
                </a:solidFill>
              </a:rPr>
              <a:t>escla</a:t>
            </a:r>
            <a:endParaRPr lang="pt-PT" sz="2800" dirty="0">
              <a:solidFill>
                <a:schemeClr val="tx1"/>
              </a:solidFill>
            </a:endParaRP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ALIGN</a:t>
            </a:r>
            <a:r>
              <a:rPr lang="pt-PT" sz="2800" dirty="0">
                <a:solidFill>
                  <a:schemeClr val="tx1"/>
                </a:solidFill>
              </a:rPr>
              <a:t> – alinhar o nosso objeto com outro ou à escala de outro. 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DRAWORDER</a:t>
            </a:r>
            <a:r>
              <a:rPr lang="pt-PT" sz="2800" dirty="0">
                <a:solidFill>
                  <a:schemeClr val="tx1"/>
                </a:solidFill>
              </a:rPr>
              <a:t> – definir a ordem dos objetos, </a:t>
            </a:r>
            <a:r>
              <a:rPr lang="pt-PT" sz="2800" dirty="0" err="1">
                <a:solidFill>
                  <a:schemeClr val="tx1"/>
                </a:solidFill>
              </a:rPr>
              <a:t>front</a:t>
            </a:r>
            <a:r>
              <a:rPr lang="pt-PT" sz="2800" dirty="0">
                <a:solidFill>
                  <a:schemeClr val="tx1"/>
                </a:solidFill>
              </a:rPr>
              <a:t> ou </a:t>
            </a:r>
            <a:r>
              <a:rPr lang="pt-PT" sz="2800" dirty="0" err="1">
                <a:solidFill>
                  <a:schemeClr val="tx1"/>
                </a:solidFill>
              </a:rPr>
              <a:t>back</a:t>
            </a:r>
            <a:endParaRPr lang="pt-PT" sz="2800" dirty="0">
              <a:solidFill>
                <a:schemeClr val="tx1"/>
              </a:solidFill>
            </a:endParaRP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TEXT</a:t>
            </a:r>
            <a:r>
              <a:rPr lang="pt-PT" sz="2800" dirty="0">
                <a:solidFill>
                  <a:schemeClr val="tx1"/>
                </a:solidFill>
              </a:rPr>
              <a:t> – introdução de texto auxiliar</a:t>
            </a:r>
          </a:p>
        </p:txBody>
      </p:sp>
      <p:sp>
        <p:nvSpPr>
          <p:cNvPr id="18" name="ÍNDICE">
            <a:extLst>
              <a:ext uri="{FF2B5EF4-FFF2-40B4-BE49-F238E27FC236}">
                <a16:creationId xmlns:a16="http://schemas.microsoft.com/office/drawing/2014/main" id="{718EDC85-AEC8-0EC2-787B-1BE3F319F578}"/>
              </a:ext>
            </a:extLst>
          </p:cNvPr>
          <p:cNvSpPr txBox="1"/>
          <p:nvPr/>
        </p:nvSpPr>
        <p:spPr>
          <a:xfrm>
            <a:off x="9152666" y="2167742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Comandos utilizados: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84965242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3016710" y="747679"/>
            <a:ext cx="35872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 err="1"/>
              <a:t>AutoCAD</a:t>
            </a:r>
            <a:endParaRPr sz="6000" dirty="0"/>
          </a:p>
        </p:txBody>
      </p: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D70953-4C28-C640-8B39-8EC9594B347E}"/>
              </a:ext>
            </a:extLst>
          </p:cNvPr>
          <p:cNvSpPr txBox="1"/>
          <p:nvPr/>
        </p:nvSpPr>
        <p:spPr>
          <a:xfrm>
            <a:off x="2076887" y="8869886"/>
            <a:ext cx="541435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2ª Objeto em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AutoCAD</a:t>
            </a:r>
            <a:endParaRPr lang="pt-PT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10EF72B-6E41-3044-180A-192A9D4A15ED}"/>
              </a:ext>
            </a:extLst>
          </p:cNvPr>
          <p:cNvSpPr txBox="1"/>
          <p:nvPr/>
        </p:nvSpPr>
        <p:spPr>
          <a:xfrm>
            <a:off x="2076887" y="9335897"/>
            <a:ext cx="541435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Desenho de uma planta</a:t>
            </a:r>
          </a:p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Casa António Carlos Siza</a:t>
            </a:r>
          </a:p>
        </p:txBody>
      </p:sp>
      <p:sp>
        <p:nvSpPr>
          <p:cNvPr id="18" name="ÍNDICE">
            <a:extLst>
              <a:ext uri="{FF2B5EF4-FFF2-40B4-BE49-F238E27FC236}">
                <a16:creationId xmlns:a16="http://schemas.microsoft.com/office/drawing/2014/main" id="{718EDC85-AEC8-0EC2-787B-1BE3F319F578}"/>
              </a:ext>
            </a:extLst>
          </p:cNvPr>
          <p:cNvSpPr txBox="1"/>
          <p:nvPr/>
        </p:nvSpPr>
        <p:spPr>
          <a:xfrm>
            <a:off x="9152666" y="2167742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Comandos utilizados:</a:t>
            </a:r>
            <a:endParaRPr sz="32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197806D-12BB-5E24-4673-EC7A348C87B2}"/>
              </a:ext>
            </a:extLst>
          </p:cNvPr>
          <p:cNvSpPr txBox="1"/>
          <p:nvPr/>
        </p:nvSpPr>
        <p:spPr>
          <a:xfrm>
            <a:off x="8723474" y="3114464"/>
            <a:ext cx="14165447" cy="6124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ATTACH</a:t>
            </a:r>
            <a:r>
              <a:rPr lang="pt-PT" sz="2800" dirty="0">
                <a:solidFill>
                  <a:schemeClr val="tx1"/>
                </a:solidFill>
              </a:rPr>
              <a:t> – colocação de uma imagem no </a:t>
            </a:r>
            <a:r>
              <a:rPr lang="pt-PT" sz="2800" dirty="0" err="1">
                <a:solidFill>
                  <a:schemeClr val="tx1"/>
                </a:solidFill>
              </a:rPr>
              <a:t>Model</a:t>
            </a:r>
            <a:r>
              <a:rPr lang="pt-PT" sz="2800" dirty="0">
                <a:solidFill>
                  <a:schemeClr val="tx1"/>
                </a:solidFill>
              </a:rPr>
              <a:t> do </a:t>
            </a:r>
            <a:r>
              <a:rPr lang="pt-PT" sz="2800" dirty="0" err="1">
                <a:solidFill>
                  <a:schemeClr val="tx1"/>
                </a:solidFill>
              </a:rPr>
              <a:t>AutoCAD</a:t>
            </a:r>
            <a:r>
              <a:rPr lang="pt-PT" sz="2800" dirty="0">
                <a:solidFill>
                  <a:schemeClr val="tx1"/>
                </a:solidFill>
              </a:rPr>
              <a:t> (criar </a:t>
            </a:r>
            <a:r>
              <a:rPr lang="pt-PT" sz="2800" dirty="0" err="1">
                <a:solidFill>
                  <a:schemeClr val="tx1"/>
                </a:solidFill>
              </a:rPr>
              <a:t>layer</a:t>
            </a:r>
            <a:r>
              <a:rPr lang="pt-PT" sz="2800" dirty="0">
                <a:solidFill>
                  <a:schemeClr val="tx1"/>
                </a:solidFill>
              </a:rPr>
              <a:t> para tal)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DISTÂNCIA</a:t>
            </a:r>
            <a:r>
              <a:rPr lang="pt-PT" sz="2800" dirty="0">
                <a:solidFill>
                  <a:schemeClr val="tx1"/>
                </a:solidFill>
              </a:rPr>
              <a:t> – DIST &lt; selecionar ponto inicial &lt; selecionar ponto final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LIST</a:t>
            </a:r>
            <a:r>
              <a:rPr lang="pt-PT" sz="2800" dirty="0">
                <a:solidFill>
                  <a:schemeClr val="tx1"/>
                </a:solidFill>
              </a:rPr>
              <a:t> – Compreender as características apresentadas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LINETYPE</a:t>
            </a:r>
            <a:r>
              <a:rPr lang="pt-PT" sz="2800" dirty="0">
                <a:solidFill>
                  <a:schemeClr val="tx1"/>
                </a:solidFill>
              </a:rPr>
              <a:t> – escolher o tipo de linha apropriada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COLOR</a:t>
            </a:r>
            <a:r>
              <a:rPr lang="pt-PT" sz="2800" dirty="0">
                <a:solidFill>
                  <a:schemeClr val="tx1"/>
                </a:solidFill>
              </a:rPr>
              <a:t> – LAYER &lt; selecionar quadrado de cor e alterar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OFFSET</a:t>
            </a:r>
            <a:r>
              <a:rPr lang="pt-PT" sz="2800" dirty="0">
                <a:solidFill>
                  <a:schemeClr val="tx1"/>
                </a:solidFill>
              </a:rPr>
              <a:t> – OF &lt; definir a distância pretendida e selecionar a direção com o rato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SCALE</a:t>
            </a:r>
            <a:r>
              <a:rPr lang="pt-PT" sz="2800" dirty="0">
                <a:solidFill>
                  <a:schemeClr val="tx1"/>
                </a:solidFill>
              </a:rPr>
              <a:t> – alterar a escala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TRIM</a:t>
            </a:r>
            <a:r>
              <a:rPr lang="pt-PT" sz="2800" dirty="0">
                <a:solidFill>
                  <a:schemeClr val="tx1"/>
                </a:solidFill>
              </a:rPr>
              <a:t> – retirar linhas desnecessárias – estas têm de estar em contacto com outras/ter um limite. </a:t>
            </a:r>
            <a:r>
              <a:rPr lang="pt-PT" sz="2800" dirty="0" err="1">
                <a:solidFill>
                  <a:schemeClr val="tx1"/>
                </a:solidFill>
              </a:rPr>
              <a:t>ex</a:t>
            </a:r>
            <a:r>
              <a:rPr lang="pt-PT" sz="2800" dirty="0">
                <a:solidFill>
                  <a:schemeClr val="tx1"/>
                </a:solidFill>
              </a:rPr>
              <a:t>: apagar partes de duas linhas perpendiculares. 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OPTIONS – no caso, alterou-se a cor do cursor – Display &lt; </a:t>
            </a:r>
            <a:r>
              <a:rPr lang="pt-PT" sz="2800" dirty="0" err="1">
                <a:solidFill>
                  <a:schemeClr val="tx1"/>
                </a:solidFill>
              </a:rPr>
              <a:t>Colors</a:t>
            </a:r>
            <a:r>
              <a:rPr lang="pt-PT" sz="2800" dirty="0">
                <a:solidFill>
                  <a:schemeClr val="tx1"/>
                </a:solidFill>
              </a:rPr>
              <a:t> &lt; 2D </a:t>
            </a:r>
            <a:r>
              <a:rPr lang="pt-PT" sz="2800" dirty="0" err="1">
                <a:solidFill>
                  <a:schemeClr val="tx1"/>
                </a:solidFill>
              </a:rPr>
              <a:t>model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space</a:t>
            </a:r>
            <a:r>
              <a:rPr lang="pt-PT" sz="2800" dirty="0">
                <a:solidFill>
                  <a:schemeClr val="tx1"/>
                </a:solidFill>
              </a:rPr>
              <a:t> &lt; </a:t>
            </a:r>
            <a:r>
              <a:rPr lang="pt-PT" sz="2800" dirty="0" err="1">
                <a:solidFill>
                  <a:schemeClr val="tx1"/>
                </a:solidFill>
              </a:rPr>
              <a:t>Crosshairs</a:t>
            </a:r>
            <a:r>
              <a:rPr lang="pt-PT" sz="2800" dirty="0">
                <a:solidFill>
                  <a:schemeClr val="tx1"/>
                </a:solidFill>
              </a:rPr>
              <a:t> &lt; Color x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OSNAP</a:t>
            </a:r>
            <a:r>
              <a:rPr lang="pt-PT" sz="2800" dirty="0">
                <a:solidFill>
                  <a:schemeClr val="tx1"/>
                </a:solidFill>
              </a:rPr>
              <a:t> – Configurações/ </a:t>
            </a:r>
            <a:r>
              <a:rPr lang="pt-PT" sz="2800" dirty="0" err="1">
                <a:solidFill>
                  <a:schemeClr val="tx1"/>
                </a:solidFill>
              </a:rPr>
              <a:t>Drafting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Settings</a:t>
            </a:r>
            <a:r>
              <a:rPr lang="pt-PT" sz="2800" dirty="0">
                <a:solidFill>
                  <a:schemeClr val="tx1"/>
                </a:solidFill>
              </a:rPr>
              <a:t>, no qual se selecionou: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                    </a:t>
            </a:r>
            <a:r>
              <a:rPr lang="pt-PT" sz="2800" dirty="0" err="1">
                <a:solidFill>
                  <a:schemeClr val="tx1"/>
                </a:solidFill>
              </a:rPr>
              <a:t>Object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Snap</a:t>
            </a:r>
            <a:r>
              <a:rPr lang="pt-PT" sz="2800" dirty="0">
                <a:solidFill>
                  <a:schemeClr val="tx1"/>
                </a:solidFill>
              </a:rPr>
              <a:t> &lt; </a:t>
            </a:r>
            <a:r>
              <a:rPr lang="pt-PT" sz="2800" dirty="0" err="1">
                <a:solidFill>
                  <a:schemeClr val="tx1"/>
                </a:solidFill>
              </a:rPr>
              <a:t>Endpoint</a:t>
            </a:r>
            <a:r>
              <a:rPr lang="pt-PT" sz="2800" dirty="0">
                <a:solidFill>
                  <a:schemeClr val="tx1"/>
                </a:solidFill>
              </a:rPr>
              <a:t>; </a:t>
            </a:r>
            <a:r>
              <a:rPr lang="pt-PT" sz="2800" dirty="0" err="1">
                <a:solidFill>
                  <a:schemeClr val="tx1"/>
                </a:solidFill>
              </a:rPr>
              <a:t>Midpoint</a:t>
            </a:r>
            <a:r>
              <a:rPr lang="pt-PT" sz="2800" dirty="0">
                <a:solidFill>
                  <a:schemeClr val="tx1"/>
                </a:solidFill>
              </a:rPr>
              <a:t>; </a:t>
            </a:r>
            <a:r>
              <a:rPr lang="pt-PT" sz="2800" dirty="0" err="1">
                <a:solidFill>
                  <a:schemeClr val="tx1"/>
                </a:solidFill>
              </a:rPr>
              <a:t>Center</a:t>
            </a:r>
            <a:r>
              <a:rPr lang="pt-PT" sz="2800" dirty="0">
                <a:solidFill>
                  <a:schemeClr val="tx1"/>
                </a:solidFill>
              </a:rPr>
              <a:t>; </a:t>
            </a:r>
            <a:r>
              <a:rPr lang="pt-PT" sz="2800" dirty="0" err="1">
                <a:solidFill>
                  <a:schemeClr val="tx1"/>
                </a:solidFill>
              </a:rPr>
              <a:t>Geometric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Center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                    </a:t>
            </a:r>
            <a:r>
              <a:rPr lang="pt-PT" sz="2800" dirty="0" err="1">
                <a:solidFill>
                  <a:schemeClr val="tx1"/>
                </a:solidFill>
              </a:rPr>
              <a:t>Intersection</a:t>
            </a:r>
            <a:r>
              <a:rPr lang="pt-PT" sz="2800" dirty="0">
                <a:solidFill>
                  <a:schemeClr val="tx1"/>
                </a:solidFill>
              </a:rPr>
              <a:t>; Perpendicular</a:t>
            </a:r>
          </a:p>
        </p:txBody>
      </p:sp>
      <p:pic>
        <p:nvPicPr>
          <p:cNvPr id="5" name="Imagem 4" descr="Uma imagem com desenho, esboço, arte, design&#10;&#10;Descrição gerada automaticamente">
            <a:extLst>
              <a:ext uri="{FF2B5EF4-FFF2-40B4-BE49-F238E27FC236}">
                <a16:creationId xmlns:a16="http://schemas.microsoft.com/office/drawing/2014/main" id="{9F444E22-02AC-2701-978A-180FBEF07F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0" r="7164"/>
          <a:stretch/>
        </p:blipFill>
        <p:spPr>
          <a:xfrm>
            <a:off x="1097280" y="3114464"/>
            <a:ext cx="7214075" cy="52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709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991</Words>
  <Application>Microsoft Office PowerPoint</Application>
  <PresentationFormat>Personalizados</PresentationFormat>
  <Paragraphs>146</Paragraphs>
  <Slides>11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7" baseType="lpstr">
      <vt:lpstr>Arial</vt:lpstr>
      <vt:lpstr>Helvetica</vt:lpstr>
      <vt:lpstr>Helvetica Neue</vt:lpstr>
      <vt:lpstr>Helvetica Neue Light</vt:lpstr>
      <vt:lpstr>Helvetica Neue Medium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Nuno Miguel Alão Soares Gomes</dc:creator>
  <cp:lastModifiedBy>Maria Beatriz Baltazar</cp:lastModifiedBy>
  <cp:revision>13</cp:revision>
  <dcterms:modified xsi:type="dcterms:W3CDTF">2023-10-06T11:29:35Z</dcterms:modified>
</cp:coreProperties>
</file>